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488" r:id="rId7"/>
    <p:sldId id="489" r:id="rId8"/>
    <p:sldId id="490" r:id="rId9"/>
    <p:sldId id="259" r:id="rId10"/>
    <p:sldId id="407" r:id="rId11"/>
    <p:sldId id="491" r:id="rId12"/>
    <p:sldId id="492" r:id="rId13"/>
    <p:sldId id="493" r:id="rId14"/>
    <p:sldId id="494" r:id="rId15"/>
    <p:sldId id="495" r:id="rId16"/>
    <p:sldId id="496" r:id="rId17"/>
    <p:sldId id="429" r:id="rId18"/>
    <p:sldId id="497" r:id="rId19"/>
    <p:sldId id="454" r:id="rId20"/>
    <p:sldId id="506" r:id="rId21"/>
    <p:sldId id="507" r:id="rId22"/>
    <p:sldId id="508" r:id="rId23"/>
    <p:sldId id="509" r:id="rId24"/>
    <p:sldId id="510" r:id="rId25"/>
    <p:sldId id="511" r:id="rId26"/>
    <p:sldId id="515" r:id="rId27"/>
    <p:sldId id="512" r:id="rId28"/>
    <p:sldId id="513" r:id="rId29"/>
    <p:sldId id="514" r:id="rId30"/>
    <p:sldId id="516" r:id="rId31"/>
    <p:sldId id="526" r:id="rId32"/>
    <p:sldId id="527" r:id="rId33"/>
    <p:sldId id="528" r:id="rId34"/>
    <p:sldId id="529" r:id="rId35"/>
    <p:sldId id="530" r:id="rId36"/>
    <p:sldId id="531" r:id="rId37"/>
    <p:sldId id="532" r:id="rId38"/>
    <p:sldId id="262" r:id="rId39"/>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0" userDrawn="1">
          <p15:clr>
            <a:srgbClr val="A4A3A4"/>
          </p15:clr>
        </p15:guide>
        <p15:guide id="2" pos="3886" userDrawn="1">
          <p15:clr>
            <a:srgbClr val="A4A3A4"/>
          </p15:clr>
        </p15:guide>
        <p15:guide id="3" orient="horz" pos="191" userDrawn="1">
          <p15:clr>
            <a:srgbClr val="A4A3A4"/>
          </p15:clr>
        </p15:guide>
        <p15:guide id="4" orient="horz" pos="4065" userDrawn="1">
          <p15:clr>
            <a:srgbClr val="A4A3A4"/>
          </p15:clr>
        </p15:guide>
        <p15:guide id="5" pos="315" userDrawn="1">
          <p15:clr>
            <a:srgbClr val="A4A3A4"/>
          </p15:clr>
        </p15:guide>
        <p15:guide id="6" pos="7392" userDrawn="1">
          <p15:clr>
            <a:srgbClr val="A4A3A4"/>
          </p15:clr>
        </p15:guide>
        <p15:guide id="7" orient="horz" pos="642" userDrawn="1">
          <p15:clr>
            <a:srgbClr val="A4A3A4"/>
          </p15:clr>
        </p15:guide>
        <p15:guide id="8" orient="horz" pos="21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1C4"/>
    <a:srgbClr val="1689A0"/>
    <a:srgbClr val="2D1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4" d="100"/>
          <a:sy n="64" d="100"/>
        </p:scale>
        <p:origin x="-120" y="-870"/>
      </p:cViewPr>
      <p:guideLst>
        <p:guide orient="horz" pos="480"/>
        <p:guide pos="3886"/>
        <p:guide orient="horz" pos="191"/>
        <p:guide orient="horz" pos="4065"/>
        <p:guide pos="315"/>
        <p:guide pos="7392"/>
        <p:guide orient="horz" pos="642"/>
        <p:guide orient="horz" pos="21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6.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466C5-0C94-48AE-86C6-8644173A08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37378-9053-43EB-A91D-DE4D739C95E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684601-484A-4B2F-A872-198BDCF0F7C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072AF99-A73B-44C9-96FA-736798B6D18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69A40415-9386-408E-9CCF-54F7835AD1E7}" type="slidenum">
              <a:rPr kumimoji="0" lang="zh-CN" altLang="en-US" sz="1800" b="0" i="0" u="none" strike="noStrike" kern="0" cap="none" spc="0" normalizeH="0" baseline="0" noProof="0" smtClean="0">
                <a:ln>
                  <a:noFill/>
                </a:ln>
                <a:solidFill>
                  <a:prstClr val="black"/>
                </a:solidFill>
                <a:effectLst/>
                <a:uLnTx/>
                <a:uFillTx/>
              </a:rPr>
            </a:fld>
            <a:endParaRPr kumimoji="0" lang="zh-CN" altLang="en-US" sz="1800" b="0" i="0" u="none" strike="noStrike" kern="0" cap="none" spc="0" normalizeH="0" baseline="0" noProof="0">
              <a:ln>
                <a:noFill/>
              </a:ln>
              <a:solidFill>
                <a:prstClr val="black"/>
              </a:solidFill>
              <a:effectLst/>
              <a:uLnTx/>
              <a:uFillTx/>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537378-9053-43EB-A91D-DE4D739C95E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D8AA7-E4F4-4954-B1C4-D60F0423E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7CD0AA-CDC1-4E26-9F7E-8AF9715CEF6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5F824A-F576-4E54-A2CD-FF2813F1E38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1.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30780" y="2052533"/>
            <a:ext cx="6561220" cy="92202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区块链发展的展望</a:t>
            </a:r>
            <a:endParaRPr lang="zh-CN" altLang="en-US" sz="5400" b="1" dirty="0">
              <a:solidFill>
                <a:schemeClr val="bg1"/>
              </a:solidFill>
              <a:latin typeface="+mj-ea"/>
              <a:ea typeface="+mj-ea"/>
            </a:endParaRPr>
          </a:p>
        </p:txBody>
      </p:sp>
      <p:sp>
        <p:nvSpPr>
          <p:cNvPr id="8" name="文本框 7"/>
          <p:cNvSpPr txBox="1"/>
          <p:nvPr/>
        </p:nvSpPr>
        <p:spPr>
          <a:xfrm>
            <a:off x="6405245" y="3964305"/>
            <a:ext cx="6172200" cy="560070"/>
          </a:xfrm>
          <a:prstGeom prst="rect">
            <a:avLst/>
          </a:prstGeom>
          <a:noFill/>
        </p:spPr>
        <p:txBody>
          <a:bodyPr wrap="square" lIns="0" tIns="45720" rIns="91440" bIns="45720" rtlCol="0">
            <a:noAutofit/>
          </a:bodyPr>
          <a:lstStyle/>
          <a:p>
            <a:pPr>
              <a:lnSpc>
                <a:spcPct val="150000"/>
              </a:lnSpc>
            </a:pPr>
            <a:r>
              <a:rPr lang="zh-CN" altLang="en-US" sz="1600" dirty="0">
                <a:solidFill>
                  <a:schemeClr val="bg1"/>
                </a:solidFill>
                <a:latin typeface="+mn-ea"/>
              </a:rPr>
              <a:t>本任务将探讨区块链的前景展望，阐述其技术优势和实际应用。</a:t>
            </a:r>
            <a:endParaRPr lang="zh-CN" altLang="en-US" sz="1600" dirty="0">
              <a:solidFill>
                <a:schemeClr val="bg1"/>
              </a:solidFill>
              <a:latin typeface="+mn-ea"/>
            </a:endParaRPr>
          </a:p>
        </p:txBody>
      </p:sp>
      <p:sp>
        <p:nvSpPr>
          <p:cNvPr id="11" name="文本框 10"/>
          <p:cNvSpPr txBox="1"/>
          <p:nvPr/>
        </p:nvSpPr>
        <p:spPr>
          <a:xfrm>
            <a:off x="7663773" y="4931212"/>
            <a:ext cx="262647" cy="307777"/>
          </a:xfrm>
          <a:prstGeom prst="rect">
            <a:avLst/>
          </a:prstGeom>
          <a:noFill/>
        </p:spPr>
        <p:txBody>
          <a:bodyPr wrap="square" rtlCol="0">
            <a:spAutoFit/>
          </a:bodyPr>
          <a:lstStyle/>
          <a:p>
            <a:r>
              <a:rPr lang="en-US" altLang="zh-CN" sz="1400" dirty="0">
                <a:solidFill>
                  <a:schemeClr val="bg1"/>
                </a:solidFill>
              </a:rPr>
              <a:t>&gt;</a:t>
            </a:r>
            <a:endParaRPr lang="zh-CN" altLang="en-US" sz="14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500963" y="304259"/>
            <a:ext cx="11310673" cy="715714"/>
            <a:chOff x="500963" y="424579"/>
            <a:chExt cx="11310673" cy="715714"/>
          </a:xfrm>
        </p:grpSpPr>
        <p:sp>
          <p:nvSpPr>
            <p:cNvPr id="46" name="Título 2"/>
            <p:cNvSpPr txBox="1"/>
            <p:nvPr/>
          </p:nvSpPr>
          <p:spPr>
            <a:xfrm>
              <a:off x="572135"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sym typeface="+mn-ea"/>
                </a:rPr>
                <a:t>区块链与元宇宙的应用场景</a:t>
              </a:r>
              <a:endParaRPr sz="4000" b="1" dirty="0">
                <a:solidFill>
                  <a:schemeClr val="bg1"/>
                </a:solidFill>
                <a:latin typeface="+mj-ea"/>
                <a:sym typeface="+mn-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814070" y="1513840"/>
            <a:ext cx="10754995" cy="38309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1.资产所有权和交易</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在元宇宙中，虚拟资产如虚拟土地、虚拟艺术品、虚拟货币等可以通过区块链技术进行唯一标识和拥有者验证。区块链记录了资产的交易历史和所有权信息，确保交易的透明性和可追溯性。这使得虚拟资产的拥有和交易更加安全和可信。</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2.去中心化治理</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区块链技术可以为元宇宙提供去中心化的治理机制。通过智能合约和DAO（去中心化自治组织），决策和规则制定可以由社区成员共同参与和决定，确保公平和民主的治理。这使得元宇宙的发展和演进更加开放和透明。</a:t>
            </a: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sym typeface="+mn-ea"/>
                </a:rPr>
                <a:t>区块链与元宇宙的应用场景</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1110031" y="1382624"/>
            <a:ext cx="9603054" cy="50774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3.身份验证和安全</a:t>
            </a:r>
            <a:endParaRPr kumimoji="0" lang="zh-CN" altLang="en-US"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区块链可以提供更安全的身份验证和数据隐私保护机制。用户可以使用区块链身份验证来登录元宇宙，而不需要传统的用户名和密码，从而提高安全性和防止欺诈行为。此外，区块链的不可篡改性也可以保护虚拟资产的安全。</a:t>
            </a:r>
            <a:endParaRPr kumimoji="0" lang="zh-CN" altLang="en-US"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4.经济系统和激励机制</a:t>
            </a:r>
            <a:endParaRPr kumimoji="0" lang="zh-CN" altLang="en-US"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通过区块链技术，元宇宙可以建立自己的经济系统和激励机制。例如，用户可以通过参与元宇宙中的活动和贡献获得虚拟货币奖励，这些虚拟货币可以在元宇宙中使用或兑换为真实货币。区块链的透明性和可编程性使得经济系统更加公平和可持续。</a:t>
            </a:r>
            <a:endParaRPr kumimoji="0" lang="zh-CN" altLang="en-US"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5.跨平台互操作性</a:t>
            </a:r>
            <a:endParaRPr kumimoji="0" lang="zh-CN" altLang="en-US"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chemeClr val="bg1"/>
                </a:solidFill>
                <a:effectLst/>
                <a:uLnTx/>
                <a:uFillTx/>
                <a:latin typeface="Arial" panose="020B0604020202020204"/>
                <a:ea typeface="微软雅黑" panose="020B0503020204020204" pitchFamily="34" charset="-122"/>
                <a:sym typeface="+mn-ea"/>
              </a:rPr>
              <a:t>区块链可以解决不同元宇宙之间的互操作性问题。通过区块链，虚拟资产和数据可以跨不同的元宇宙进行传输和共享，促进元宇宙之间的互联互通。这将为用户提供更广泛的虚拟世界体验，并促进不同元宇宙之间的合作与交流。</a:t>
            </a:r>
            <a:endParaRPr kumimoji="0" lang="zh-CN" altLang="en-US" sz="1800" b="1"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500963" y="304259"/>
            <a:ext cx="11233837" cy="715714"/>
            <a:chOff x="500963" y="424579"/>
            <a:chExt cx="11233837" cy="715714"/>
          </a:xfrm>
        </p:grpSpPr>
        <p:sp>
          <p:nvSpPr>
            <p:cNvPr id="46" name="Título 2"/>
            <p:cNvSpPr txBox="1"/>
            <p:nvPr/>
          </p:nvSpPr>
          <p:spPr>
            <a:xfrm>
              <a:off x="501650" y="424579"/>
              <a:ext cx="11233150" cy="68135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sym typeface="+mn-ea"/>
                </a:rPr>
                <a:t>区块链与元宇宙的挑战</a:t>
              </a:r>
              <a:endParaRPr sz="4000" b="1" dirty="0">
                <a:solidFill>
                  <a:schemeClr val="bg1"/>
                </a:solidFill>
                <a:latin typeface="+mj-ea"/>
                <a:sym typeface="+mn-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1014438" y="1509304"/>
            <a:ext cx="9705924" cy="38309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rPr>
              <a:t>1.技术挑战：区块链与元宇宙的结合面临一些技术挑战，如扩展性、性能和隐私等。当前的区块链技术在处理大规模交易和数据时可能存在性能瓶颈，需要进一步的技术改进和创新。</a:t>
            </a:r>
            <a:endPar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rPr>
              <a:t>2.用户体验：虚拟现实技术在元宇宙中的应用还处于早期阶段，用户体验可能受限于硬件设备的成本和性能。同时，元宇宙中的交互和操作方式需要更加直观和便捷，以提供更好的用户体验。</a:t>
            </a:r>
            <a:endPar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rPr>
              <a:t>3.法律和监管：区块链与元宇宙的结合涉及到虚拟资产的所有权和交易，可能涉及到法律和监管的问题。如何确保虚拟资产的合法性和交易的合规性是一个需要解决的挑战。</a:t>
            </a:r>
            <a:endPar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rPr>
              <a:t>4.社会接受度：虚拟世界的发展和应用需要得到社会的广泛认可和接受。人们对于虚拟现实技术和虚拟资产的认知和接受程度不同，需要进行教育和推广工作。</a:t>
            </a:r>
            <a:endParaRPr kumimoji="0" sz="1800" b="1" i="0" u="none" strike="noStrike" kern="1200" cap="none" spc="0" normalizeH="0" baseline="0" noProof="0">
              <a:ln>
                <a:noFill/>
              </a:ln>
              <a:solidFill>
                <a:schemeClr val="bg1"/>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374650" y="304259"/>
            <a:ext cx="11239501" cy="715714"/>
            <a:chOff x="374650" y="424579"/>
            <a:chExt cx="11239501" cy="715714"/>
          </a:xfrm>
        </p:grpSpPr>
        <p:sp>
          <p:nvSpPr>
            <p:cNvPr id="46" name="Título 2"/>
            <p:cNvSpPr txBox="1"/>
            <p:nvPr/>
          </p:nvSpPr>
          <p:spPr>
            <a:xfrm>
              <a:off x="37465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a:solidFill>
                    <a:schemeClr val="bg1"/>
                  </a:solidFill>
                  <a:latin typeface="+mj-ea"/>
                  <a:sym typeface="+mn-ea"/>
                </a:rPr>
                <a:t>区块链与元宇宙的发展</a:t>
              </a:r>
              <a:endParaRPr sz="4000" b="1">
                <a:solidFill>
                  <a:schemeClr val="bg1"/>
                </a:solidFill>
                <a:latin typeface="+mj-ea"/>
                <a:sym typeface="+mn-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1014730" y="1509395"/>
            <a:ext cx="10430510" cy="2962275"/>
          </a:xfrm>
          <a:prstGeom prst="rect">
            <a:avLst/>
          </a:prstGeom>
          <a:noFill/>
        </p:spPr>
        <p:txBody>
          <a:bodyPr wrap="square" rtlCol="0">
            <a:noAutofit/>
          </a:bodyPr>
          <a:lstStyle/>
          <a:p>
            <a:pPr lvl="0">
              <a:lnSpc>
                <a:spcPct val="150000"/>
              </a:lnSpc>
              <a:defRPr/>
            </a:pPr>
            <a:r>
              <a:rPr sz="2800" b="1" dirty="0">
                <a:solidFill>
                  <a:schemeClr val="bg1"/>
                </a:solidFill>
                <a:latin typeface="Arial" panose="020B0604020202020204"/>
                <a:ea typeface="微软雅黑" panose="020B0503020204020204" pitchFamily="34" charset="-122"/>
              </a:rPr>
              <a:t>随着科技的不断进步，人们对于虚拟现实的追求也日益增加。元宇宙（Metaverse）作为一个综合虚拟世界，正在取得越来越多的关注。与此同时，区块链技术也在不断发展，为元宇宙的构建提供了新的可能性。</a:t>
            </a:r>
            <a:endParaRPr sz="2800" b="1" dirty="0">
              <a:solidFill>
                <a:schemeClr val="bg1"/>
              </a:solidFill>
              <a:latin typeface="Arial" panose="020B0604020202020204"/>
              <a:ea typeface="微软雅黑" panose="020B0503020204020204" pitchFamily="34" charset="-122"/>
            </a:endParaRPr>
          </a:p>
        </p:txBody>
      </p: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500963" y="304259"/>
            <a:ext cx="11233837" cy="715714"/>
            <a:chOff x="500963" y="424579"/>
            <a:chExt cx="11233837" cy="715714"/>
          </a:xfrm>
        </p:grpSpPr>
        <p:sp>
          <p:nvSpPr>
            <p:cNvPr id="46" name="Título 2"/>
            <p:cNvSpPr txBox="1"/>
            <p:nvPr/>
          </p:nvSpPr>
          <p:spPr>
            <a:xfrm>
              <a:off x="501650" y="424579"/>
              <a:ext cx="11233150" cy="68135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a:solidFill>
                    <a:schemeClr val="bg1"/>
                  </a:solidFill>
                  <a:latin typeface="+mj-ea"/>
                  <a:sym typeface="+mn-ea"/>
                </a:rPr>
                <a:t>区块链与元宇宙的发展</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1013803" y="1139099"/>
            <a:ext cx="9705924" cy="4246245"/>
          </a:xfrm>
          <a:prstGeom prst="rect">
            <a:avLst/>
          </a:prstGeom>
          <a:noFill/>
        </p:spPr>
        <p:txBody>
          <a:bodyPr wrap="square" rtlCol="0">
            <a:spAutoFit/>
          </a:bodyPr>
          <a:lstStyle/>
          <a:p>
            <a:pPr lvl="0">
              <a:lnSpc>
                <a:spcPct val="150000"/>
              </a:lnSpc>
              <a:defRPr/>
            </a:pPr>
            <a:r>
              <a:rPr dirty="0">
                <a:solidFill>
                  <a:schemeClr val="bg1"/>
                </a:solidFill>
                <a:latin typeface="Arial" panose="020B0604020202020204"/>
                <a:ea typeface="微软雅黑" panose="020B0503020204020204" pitchFamily="34" charset="-122"/>
              </a:rPr>
              <a:t>首先，我们需要了解什么是元宇宙。元宇宙是一个基于虚拟现实技术的综合虚拟世界，它是一个通过计算机模拟的虚拟空间，人们可以在其中交互、创造和共享各种数字化的内容和体验。而区块链技术本质上是一个去中心化的分布式数据库，能够确保数据的安全性和透明性。通过将区块链技术应用于元宇宙中，可以实现对数字资产的拥有权和流通过程的可追溯性，为用户提供更安全、公平、透明的虚拟体验。</a:t>
            </a:r>
            <a:endParaRPr dirty="0">
              <a:solidFill>
                <a:schemeClr val="bg1"/>
              </a:solidFill>
              <a:latin typeface="Arial" panose="020B0604020202020204"/>
              <a:ea typeface="微软雅黑" panose="020B0503020204020204" pitchFamily="34" charset="-122"/>
            </a:endParaRPr>
          </a:p>
          <a:p>
            <a:pPr lvl="0">
              <a:lnSpc>
                <a:spcPct val="150000"/>
              </a:lnSpc>
              <a:defRPr/>
            </a:pPr>
            <a:r>
              <a:rPr dirty="0">
                <a:solidFill>
                  <a:schemeClr val="bg1"/>
                </a:solidFill>
                <a:latin typeface="Arial" panose="020B0604020202020204"/>
                <a:ea typeface="微软雅黑" panose="020B0503020204020204" pitchFamily="34" charset="-122"/>
              </a:rPr>
              <a:t>一方面，区块链技术可以用于管理和保护元宇宙中的数字资产。在元宇宙中，人们可以创造和拥有各种虚拟资产，例如数字货币、数字艺术品、游戏道具等。这些数字资产的所有权和价值往往难以确权，在现实世界中容易受到盗窃和欺诈。而区块链技术通过提供不可篡改的分布式数据库，可以确保数字资产的所有权和交易记录的透明，为用户提供更安全的资产保护机制。此外，区块链技术还可以支持智能合约的实现，使得虚拟资产的交易更加自动化和可靠。</a:t>
            </a:r>
            <a:endParaRPr dirty="0">
              <a:solidFill>
                <a:schemeClr val="bg1"/>
              </a:solidFill>
              <a:latin typeface="Arial" panose="020B0604020202020204"/>
              <a:ea typeface="微软雅黑" panose="020B0503020204020204" pitchFamily="34" charset="-122"/>
            </a:endParaRP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57"/>
          <p:cNvSpPr txBox="1"/>
          <p:nvPr/>
        </p:nvSpPr>
        <p:spPr bwMode="auto">
          <a:xfrm>
            <a:off x="495300" y="1291590"/>
            <a:ext cx="10725785" cy="4951095"/>
          </a:xfrm>
          <a:prstGeom prst="rect">
            <a:avLst/>
          </a:prstGeom>
          <a:noFill/>
        </p:spPr>
        <p:txBody>
          <a:bodyPr wrap="square">
            <a:spAutoFit/>
          </a:bodyPr>
          <a:lstStyle/>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另一方面，区块链技术还可以提供元宇宙中的社会经济系统的基础。通过区块链的去中心化特性，可以实现元宇宙中的自治机制，使得用户能够自主管理和参与到元宇宙的发展中。例如，用户可以通过持有特定的数字资产来获得在元宇宙中的一定的治理权益，从而参与到元宇宙的决策过程中。此外，区块链技术还可以实现元宇宙中的经济激励机制，例如通过代币经济来激励用户的创造和参与，从而增加元宇宙的活跃度和价值。</a:t>
            </a:r>
            <a:endPar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然而，区块链与元宇宙的结合也面临一些挑战和限制。首先，区块链技术目前还存在着扩展性和性能的问题，难以满足元宇宙中大规模的用户和交易需求。其次，虽然区块链技术可以确保数据的安全和透明，但仍然无法完全解决虚拟世界中的盗窃和欺诈问题。第三，元宇宙的发展还需要在法律和政策方面的支持和规范，以保护用户权益和确保社会秩序。</a:t>
            </a:r>
            <a:endPar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总的来说，区块链与元宇宙的结合为虚拟现实的发展带来了新的可能性和机遇。通过区块链技术，我们能够实现对数字资产的安全和透明的管理，为用户提供更好的虚拟体验。然而，区块链与元宇宙的结合仍然面临着一些技术和政策上的挑战，需要不断的创新和探索。相信随着技术的进步和社会的认知，区块链与元宇宙将会为人们带来更加丰富和多样化的虚拟体验。</a:t>
            </a:r>
            <a:endParaRPr lang="zh-CN" altLang="en-US" sz="1865"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a:xfrm>
            <a:off x="495300" y="304259"/>
            <a:ext cx="11239501" cy="715714"/>
            <a:chOff x="495300" y="424579"/>
            <a:chExt cx="11239501" cy="715714"/>
          </a:xfrm>
        </p:grpSpPr>
        <p:sp>
          <p:nvSpPr>
            <p:cNvPr id="20"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a:solidFill>
                    <a:schemeClr val="bg1"/>
                  </a:solidFill>
                  <a:latin typeface="+mj-ea"/>
                  <a:sym typeface="+mn-ea"/>
                </a:rPr>
                <a:t>区块链与元宇宙的发展</a:t>
              </a:r>
              <a:endParaRPr lang="zh-CN" altLang="en-US" sz="4000" b="1" dirty="0">
                <a:solidFill>
                  <a:schemeClr val="bg1"/>
                </a:solidFill>
                <a:latin typeface="+mj-ea"/>
              </a:endParaRPr>
            </a:p>
          </p:txBody>
        </p:sp>
        <p:cxnSp>
          <p:nvCxnSpPr>
            <p:cNvPr id="25"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4544010" cy="1218894"/>
            <a:chOff x="2242632" y="2041909"/>
            <a:chExt cx="4544010" cy="1218894"/>
          </a:xfrm>
        </p:grpSpPr>
        <p:sp>
          <p:nvSpPr>
            <p:cNvPr id="6" name="文本框 5"/>
            <p:cNvSpPr txBox="1"/>
            <p:nvPr/>
          </p:nvSpPr>
          <p:spPr>
            <a:xfrm>
              <a:off x="2242632" y="2677238"/>
              <a:ext cx="4544010" cy="58356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rPr>
                <a:t>区块链与虚拟现实</a:t>
              </a:r>
              <a:endParaRPr lang="zh-CN" altLang="en-US" sz="3200" b="1" dirty="0">
                <a:solidFill>
                  <a:schemeClr val="bg1"/>
                </a:solidFill>
                <a:latin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a:t>
              </a:r>
              <a:r>
                <a:rPr lang="en-US" altLang="zh-CN" sz="4000" b="1" dirty="0" smtClean="0">
                  <a:solidFill>
                    <a:schemeClr val="bg1"/>
                  </a:solidFill>
                  <a:latin typeface="+mj-lt"/>
                  <a:cs typeface="Impact" panose="020B0806030902050204" charset="0"/>
                </a:rPr>
                <a:t>03</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区块链与虚拟现实是两个领域颇受关注的技术，它们都有着独特的特点和潜力，结合使用可以为我们带来许多创新和改进。本文将详细探讨区块链与虚拟现实之间的关系，并介绍一些相关的应用和前景。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区块链与虚拟现实</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353820"/>
            <a:ext cx="9883140" cy="453326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区块链是一种去中心化的分布式账本技术，它通过数据链和密码学方法实现了交易的安全性和可追溯性。主要特点包括：</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去中心化：区块链不依赖于中央控制机构，而是由网络上的多个节点共同维护和验证交易记录。</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不可篡改性：一旦数据被添加到区块链中，基本上是不可更改的，确保了交易的可信性和数据的完整性。</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透明性：区块链中的交易和数据对所有参与者可见，确保了公开和透明的性质。</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区块链与虚拟现实的</a:t>
              </a:r>
              <a:r>
                <a:rPr lang="zh-CN" altLang="en-US" sz="4000" b="1" dirty="0">
                  <a:solidFill>
                    <a:schemeClr val="bg1"/>
                  </a:solidFill>
                  <a:latin typeface="+mj-ea"/>
                  <a:sym typeface="+mn-ea"/>
                </a:rPr>
                <a:t>基本原理和特点</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833755" y="1287780"/>
            <a:ext cx="10070465"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3200" dirty="0">
                <a:solidFill>
                  <a:schemeClr val="bg1"/>
                </a:solidFill>
                <a:latin typeface="微软雅黑" panose="020B0503020204020204" pitchFamily="34" charset="-122"/>
                <a:ea typeface="微软雅黑" panose="020B0503020204020204" pitchFamily="34" charset="-122"/>
              </a:rPr>
              <a:t>虚拟现实中的数字内容创作和分享非常普遍，而区块链技术可以提供版权保护和内容追溯的解决方案。通过将内容所有权记录在区块链上，可以确保内容的真实性和防止盗版。。</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a:t>
              </a:r>
              <a:r>
                <a:rPr lang="zh-CN" altLang="en-US" sz="4000" b="1" dirty="0">
                  <a:solidFill>
                    <a:schemeClr val="bg1"/>
                  </a:solidFill>
                  <a:latin typeface="+mj-ea"/>
                </a:rPr>
                <a:t>与虚拟现实内容的版权管理</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516235"/>
            <a:ext cx="5603132" cy="923330"/>
          </a:xfrm>
          <a:prstGeom prst="rect">
            <a:avLst/>
          </a:prstGeom>
          <a:noFill/>
        </p:spPr>
        <p:txBody>
          <a:bodyPr wrap="square" lIns="0" tIns="45720" rIns="91440" bIns="45720" rtlCol="0">
            <a:spAutoFit/>
          </a:bodyPr>
          <a:lstStyle/>
          <a:p>
            <a:r>
              <a:rPr lang="en-US" altLang="zh-CN" sz="5400" b="1" dirty="0">
                <a:solidFill>
                  <a:schemeClr val="bg1"/>
                </a:solidFill>
                <a:latin typeface="+mj-lt"/>
                <a:ea typeface="+mj-ea"/>
              </a:rPr>
              <a:t>content</a:t>
            </a:r>
            <a:endParaRPr lang="zh-CN" altLang="en-US" sz="5400" b="1" dirty="0">
              <a:solidFill>
                <a:schemeClr val="bg1"/>
              </a:solidFill>
              <a:latin typeface="+mj-lt"/>
              <a:ea typeface="+mj-ea"/>
            </a:endParaRPr>
          </a:p>
        </p:txBody>
      </p:sp>
      <p:grpSp>
        <p:nvGrpSpPr>
          <p:cNvPr id="9" name="组合 8"/>
          <p:cNvGrpSpPr/>
          <p:nvPr>
            <p:custDataLst>
              <p:tags r:id="rId1"/>
            </p:custDataLst>
          </p:nvPr>
        </p:nvGrpSpPr>
        <p:grpSpPr>
          <a:xfrm>
            <a:off x="6018179" y="1614608"/>
            <a:ext cx="3635253" cy="707886"/>
            <a:chOff x="1442909" y="2645888"/>
            <a:chExt cx="3635253" cy="707886"/>
          </a:xfrm>
        </p:grpSpPr>
        <p:sp>
          <p:nvSpPr>
            <p:cNvPr id="6" name="文本框 5"/>
            <p:cNvSpPr txBox="1"/>
            <p:nvPr>
              <p:custDataLst>
                <p:tags r:id="rId2"/>
              </p:custDataLst>
            </p:nvPr>
          </p:nvSpPr>
          <p:spPr>
            <a:xfrm>
              <a:off x="2242631" y="2787351"/>
              <a:ext cx="2835531" cy="46037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区块链与大数据</a:t>
              </a:r>
              <a:endParaRPr lang="zh-CN" altLang="en-US" sz="2400" b="1" dirty="0">
                <a:solidFill>
                  <a:schemeClr val="bg1"/>
                </a:solidFill>
                <a:latin typeface="+mj-ea"/>
              </a:endParaRPr>
            </a:p>
          </p:txBody>
        </p:sp>
        <p:sp>
          <p:nvSpPr>
            <p:cNvPr id="8" name="文本框 7"/>
            <p:cNvSpPr txBox="1"/>
            <p:nvPr>
              <p:custDataLst>
                <p:tags r:id="rId3"/>
              </p:custDataLst>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01</a:t>
              </a:r>
              <a:endParaRPr lang="en-US" altLang="zh-CN" sz="4000" b="1" dirty="0">
                <a:solidFill>
                  <a:schemeClr val="bg1"/>
                </a:solidFill>
                <a:latin typeface="+mj-lt"/>
                <a:cs typeface="Impact" panose="020B0806030902050204" charset="0"/>
              </a:endParaRPr>
            </a:p>
          </p:txBody>
        </p:sp>
      </p:grpSp>
      <p:grpSp>
        <p:nvGrpSpPr>
          <p:cNvPr id="10" name="组合 9"/>
          <p:cNvGrpSpPr/>
          <p:nvPr>
            <p:custDataLst>
              <p:tags r:id="rId4"/>
            </p:custDataLst>
          </p:nvPr>
        </p:nvGrpSpPr>
        <p:grpSpPr>
          <a:xfrm>
            <a:off x="6018179" y="2497172"/>
            <a:ext cx="5226994" cy="707886"/>
            <a:chOff x="1442909" y="2645888"/>
            <a:chExt cx="5226994" cy="707886"/>
          </a:xfrm>
        </p:grpSpPr>
        <p:sp>
          <p:nvSpPr>
            <p:cNvPr id="13" name="文本框 12"/>
            <p:cNvSpPr txBox="1"/>
            <p:nvPr>
              <p:custDataLst>
                <p:tags r:id="rId5"/>
              </p:custDataLst>
            </p:nvPr>
          </p:nvSpPr>
          <p:spPr>
            <a:xfrm>
              <a:off x="2242631" y="2786674"/>
              <a:ext cx="4427272" cy="460375"/>
            </a:xfrm>
            <a:prstGeom prst="rect">
              <a:avLst/>
            </a:prstGeom>
            <a:noFill/>
          </p:spPr>
          <p:txBody>
            <a:bodyPr wrap="square" rtlCol="0">
              <a:spAutoFit/>
              <a:scene3d>
                <a:camera prst="orthographicFront"/>
                <a:lightRig rig="threePt" dir="t"/>
              </a:scene3d>
              <a:sp3d contourW="12700"/>
            </a:bodyPr>
            <a:lstStyle/>
            <a:p>
              <a:pPr>
                <a:defRPr/>
              </a:pPr>
              <a:r>
                <a:rPr lang="zh-CN" altLang="en-US" sz="2400" b="1" dirty="0">
                  <a:solidFill>
                    <a:schemeClr val="bg1"/>
                  </a:solidFill>
                  <a:latin typeface="+mj-ea"/>
                </a:rPr>
                <a:t>区块链与元宇宙</a:t>
              </a:r>
              <a:endParaRPr lang="zh-CN" altLang="en-US" sz="2400" b="1" dirty="0">
                <a:solidFill>
                  <a:schemeClr val="bg1"/>
                </a:solidFill>
                <a:latin typeface="+mj-ea"/>
              </a:endParaRPr>
            </a:p>
          </p:txBody>
        </p:sp>
        <p:sp>
          <p:nvSpPr>
            <p:cNvPr id="12" name="文本框 11"/>
            <p:cNvSpPr txBox="1"/>
            <p:nvPr>
              <p:custDataLst>
                <p:tags r:id="rId6"/>
              </p:custDataLst>
            </p:nvPr>
          </p:nvSpPr>
          <p:spPr>
            <a:xfrm>
              <a:off x="1442909"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02</a:t>
              </a:r>
              <a:endParaRPr lang="en-US" altLang="zh-CN" sz="4000" b="1" dirty="0">
                <a:solidFill>
                  <a:schemeClr val="bg1"/>
                </a:solidFill>
                <a:latin typeface="+mj-lt"/>
                <a:cs typeface="Impact" panose="020B0806030902050204" charset="0"/>
              </a:endParaRPr>
            </a:p>
          </p:txBody>
        </p:sp>
      </p:grpSp>
      <p:grpSp>
        <p:nvGrpSpPr>
          <p:cNvPr id="15" name="组合 14"/>
          <p:cNvGrpSpPr/>
          <p:nvPr>
            <p:custDataLst>
              <p:tags r:id="rId7"/>
            </p:custDataLst>
          </p:nvPr>
        </p:nvGrpSpPr>
        <p:grpSpPr>
          <a:xfrm>
            <a:off x="6060090" y="3428950"/>
            <a:ext cx="4079130" cy="707886"/>
            <a:chOff x="1442910" y="2645888"/>
            <a:chExt cx="4079130" cy="707886"/>
          </a:xfrm>
        </p:grpSpPr>
        <p:sp>
          <p:nvSpPr>
            <p:cNvPr id="18" name="文本框 17"/>
            <p:cNvSpPr txBox="1"/>
            <p:nvPr>
              <p:custDataLst>
                <p:tags r:id="rId8"/>
              </p:custDataLst>
            </p:nvPr>
          </p:nvSpPr>
          <p:spPr>
            <a:xfrm>
              <a:off x="2242631" y="2768998"/>
              <a:ext cx="3279409" cy="46037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区块链与虚拟现实</a:t>
              </a:r>
              <a:endParaRPr lang="zh-CN" altLang="en-US" sz="2400" b="1" dirty="0">
                <a:solidFill>
                  <a:schemeClr val="bg1"/>
                </a:solidFill>
                <a:latin typeface="+mj-ea"/>
              </a:endParaRPr>
            </a:p>
          </p:txBody>
        </p:sp>
        <p:sp>
          <p:nvSpPr>
            <p:cNvPr id="17" name="文本框 16"/>
            <p:cNvSpPr txBox="1"/>
            <p:nvPr>
              <p:custDataLst>
                <p:tags r:id="rId9"/>
              </p:custDataLst>
            </p:nvPr>
          </p:nvSpPr>
          <p:spPr>
            <a:xfrm>
              <a:off x="1442910" y="2645888"/>
              <a:ext cx="799722" cy="707886"/>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03</a:t>
              </a:r>
              <a:endParaRPr lang="en-US" altLang="zh-CN" sz="4000" b="1" dirty="0">
                <a:solidFill>
                  <a:schemeClr val="bg1"/>
                </a:solidFill>
                <a:latin typeface="+mj-lt"/>
                <a:cs typeface="Impact" panose="020B0806030902050204" charset="0"/>
              </a:endParaRPr>
            </a:p>
          </p:txBody>
        </p:sp>
      </p:grpSp>
      <p:grpSp>
        <p:nvGrpSpPr>
          <p:cNvPr id="5" name="组合 4"/>
          <p:cNvGrpSpPr/>
          <p:nvPr>
            <p:custDataLst>
              <p:tags r:id="rId10"/>
            </p:custDataLst>
          </p:nvPr>
        </p:nvGrpSpPr>
        <p:grpSpPr>
          <a:xfrm>
            <a:off x="6018180" y="4361130"/>
            <a:ext cx="4079130" cy="706755"/>
            <a:chOff x="1442910" y="2645888"/>
            <a:chExt cx="4079130" cy="706755"/>
          </a:xfrm>
        </p:grpSpPr>
        <p:sp>
          <p:nvSpPr>
            <p:cNvPr id="7" name="文本框 6"/>
            <p:cNvSpPr txBox="1"/>
            <p:nvPr>
              <p:custDataLst>
                <p:tags r:id="rId11"/>
              </p:custDataLst>
            </p:nvPr>
          </p:nvSpPr>
          <p:spPr>
            <a:xfrm>
              <a:off x="2242631" y="2768998"/>
              <a:ext cx="3279409" cy="460375"/>
            </a:xfrm>
            <a:prstGeom prst="rect">
              <a:avLst/>
            </a:prstGeom>
            <a:noFill/>
          </p:spPr>
          <p:txBody>
            <a:bodyPr wrap="square" rtlCol="0">
              <a:spAutoFit/>
              <a:scene3d>
                <a:camera prst="orthographicFront"/>
                <a:lightRig rig="threePt" dir="t"/>
              </a:scene3d>
              <a:sp3d contourW="12700"/>
            </a:bodyPr>
            <a:p>
              <a:pPr lvl="0">
                <a:defRPr/>
              </a:pPr>
              <a:r>
                <a:rPr lang="zh-CN" altLang="en-US" sz="2400" b="1" dirty="0">
                  <a:solidFill>
                    <a:schemeClr val="bg1"/>
                  </a:solidFill>
                  <a:latin typeface="+mj-ea"/>
                </a:rPr>
                <a:t>人工智能带来的改变</a:t>
              </a:r>
              <a:endParaRPr lang="zh-CN" altLang="en-US" sz="2400" b="1" dirty="0">
                <a:solidFill>
                  <a:schemeClr val="bg1"/>
                </a:solidFill>
                <a:latin typeface="+mj-ea"/>
              </a:endParaRPr>
            </a:p>
          </p:txBody>
        </p:sp>
        <p:sp>
          <p:nvSpPr>
            <p:cNvPr id="11" name="文本框 10"/>
            <p:cNvSpPr txBox="1"/>
            <p:nvPr>
              <p:custDataLst>
                <p:tags r:id="rId12"/>
              </p:custDataLst>
            </p:nvPr>
          </p:nvSpPr>
          <p:spPr>
            <a:xfrm>
              <a:off x="1442910" y="2645888"/>
              <a:ext cx="799722" cy="706755"/>
            </a:xfrm>
            <a:prstGeom prst="rect">
              <a:avLst/>
            </a:prstGeom>
            <a:noFill/>
          </p:spPr>
          <p:txBody>
            <a:bodyPr wrap="square" rtlCol="0">
              <a:spAutoFit/>
            </a:bodyPr>
            <a:p>
              <a:r>
                <a:rPr lang="en-US" altLang="zh-CN" sz="4000" b="1" dirty="0">
                  <a:solidFill>
                    <a:schemeClr val="bg1"/>
                  </a:solidFill>
                  <a:latin typeface="+mj-lt"/>
                  <a:cs typeface="Impact" panose="020B0806030902050204" charset="0"/>
                </a:rPr>
                <a:t>04</a:t>
              </a:r>
              <a:endParaRPr lang="en-US" altLang="zh-CN" sz="4000" b="1" dirty="0">
                <a:solidFill>
                  <a:schemeClr val="bg1"/>
                </a:solidFill>
                <a:latin typeface="+mj-lt"/>
                <a:cs typeface="Impact" panose="020B0806030902050204" charset="0"/>
              </a:endParaRPr>
            </a:p>
          </p:txBody>
        </p:sp>
      </p:grpSp>
      <p:grpSp>
        <p:nvGrpSpPr>
          <p:cNvPr id="14" name="组合 13"/>
          <p:cNvGrpSpPr/>
          <p:nvPr>
            <p:custDataLst>
              <p:tags r:id="rId13"/>
            </p:custDataLst>
          </p:nvPr>
        </p:nvGrpSpPr>
        <p:grpSpPr>
          <a:xfrm>
            <a:off x="6096285" y="5292040"/>
            <a:ext cx="4079130" cy="706755"/>
            <a:chOff x="1343215" y="2644618"/>
            <a:chExt cx="4079130" cy="706755"/>
          </a:xfrm>
        </p:grpSpPr>
        <p:sp>
          <p:nvSpPr>
            <p:cNvPr id="16" name="文本框 15"/>
            <p:cNvSpPr txBox="1"/>
            <p:nvPr>
              <p:custDataLst>
                <p:tags r:id="rId14"/>
              </p:custDataLst>
            </p:nvPr>
          </p:nvSpPr>
          <p:spPr>
            <a:xfrm>
              <a:off x="2142936" y="2768998"/>
              <a:ext cx="3279409" cy="46037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chemeClr val="bg1"/>
                  </a:solidFill>
                  <a:latin typeface="+mj-ea"/>
                </a:rPr>
                <a:t>区块链与万物互联</a:t>
              </a:r>
              <a:endParaRPr lang="zh-CN" altLang="en-US" sz="2400" b="1" dirty="0">
                <a:solidFill>
                  <a:schemeClr val="bg1"/>
                </a:solidFill>
                <a:latin typeface="+mj-ea"/>
              </a:endParaRPr>
            </a:p>
          </p:txBody>
        </p:sp>
        <p:sp>
          <p:nvSpPr>
            <p:cNvPr id="19" name="文本框 18"/>
            <p:cNvSpPr txBox="1"/>
            <p:nvPr>
              <p:custDataLst>
                <p:tags r:id="rId15"/>
              </p:custDataLst>
            </p:nvPr>
          </p:nvSpPr>
          <p:spPr>
            <a:xfrm>
              <a:off x="1343215" y="2644618"/>
              <a:ext cx="799722" cy="706755"/>
            </a:xfrm>
            <a:prstGeom prst="rect">
              <a:avLst/>
            </a:prstGeom>
            <a:noFill/>
          </p:spPr>
          <p:txBody>
            <a:bodyPr wrap="square" rtlCol="0">
              <a:spAutoFit/>
            </a:bodyPr>
            <a:lstStyle/>
            <a:p>
              <a:r>
                <a:rPr lang="en-US" altLang="zh-CN" sz="4000" b="1" dirty="0">
                  <a:solidFill>
                    <a:schemeClr val="bg1"/>
                  </a:solidFill>
                  <a:latin typeface="+mj-lt"/>
                  <a:cs typeface="Impact" panose="020B0806030902050204" charset="0"/>
                </a:rPr>
                <a:t>05</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虚拟现实中的身份验证是一个重要的问题，因为虚拟环境的匿名性可能导致滥用和冒充。区块链可以用于虚拟现实的用户身份验证和防止冒充。通过将用户的身份信息记录在区块链上，可以保护用户的个人信息和虚拟现实体验。</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虚拟现实的用户身份验证</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虚拟货币可以用于虚拟现实世界中的交易和经济活动。由于区块链的安全性和透明性，可以确保虚拟货币的可信度和稳定性。用户可以在虚拟现实中获得虚拟货币作为奖励，用于购买虚拟物品或参与虚拟现实活动。</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虚拟货币和虚拟现实</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sym typeface="+mn-ea"/>
              </a:rPr>
              <a:t>虚拟现实游戏中的经济系统可以借助区块链来实现。通过使用区块链，可以创建虚拟物品的唯一性和稀缺性，从而赋予它们真正的价值，并且可以实现用户之间的直接交易。此外，区块链技术还可以用于游戏中的虚拟土地、虚拟房地产等方面。</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虚拟现实游戏的经济系统</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745490" y="1353820"/>
            <a:ext cx="10695940" cy="298640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用户体验：虚拟现实需要提供流畅和逼真的体验，而引入区块链可能会对性能和用户体验产生一定影响。</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法律和监管：随着区块链和虚拟现实的不断发展，需要制定相应的法律和监管措施来确保用户权益和市场的健康发展。</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尽管面临挑战，区块链与虚拟现实的结合仍然具有巨大的潜力和发展前景。结合这两种技术可以为用户提供更安全、透明、便利和创新的虚拟现实体验。未来，随着技术的进步和不断的创新，区块链与虚拟现实的应用和融合将继续发展，并为我们带来更多惊喜。</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区块链与虚拟现实的挑战和前景</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169102" y="2502317"/>
            <a:ext cx="4767746" cy="1218894"/>
            <a:chOff x="2242632" y="2041909"/>
            <a:chExt cx="4767746" cy="1218894"/>
          </a:xfrm>
        </p:grpSpPr>
        <p:sp>
          <p:nvSpPr>
            <p:cNvPr id="6" name="文本框 5"/>
            <p:cNvSpPr txBox="1"/>
            <p:nvPr/>
          </p:nvSpPr>
          <p:spPr>
            <a:xfrm>
              <a:off x="2242632" y="2677238"/>
              <a:ext cx="4767746" cy="58356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人工智能带来的改变</a:t>
              </a:r>
              <a:endParaRPr lang="zh-CN" altLang="en-US" sz="3200" b="1" dirty="0">
                <a:solidFill>
                  <a:schemeClr val="bg1"/>
                </a:solidFill>
                <a:latin typeface="+mj-ea"/>
              </a:endParaRPr>
            </a:p>
          </p:txBody>
        </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04</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327785" y="1233170"/>
            <a:ext cx="9895205" cy="3008630"/>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自动化和智能化：人工智能技术正在推动各行各业的自动化和智能化进程。传统的工业生产需要大量的人力投入，而人工智能的出现使得生产过程更加智能化和自动化。例如，在汽车制造领域，人工智能可以通过机器学习和视觉识别技术，对汽车零部件进行快速和准确的检测，极大地提高了制造效率和生产质量；在自动化设备的维护中，人工智能可以实现设备故障的预测和预警，以及故障处理的优化，大大减少了维修成本和停机时间。在制造业中，智能化的机器人已经能够完成复杂的生产线工作，提高生产效率和产品质量。在物流领域，智能化的仓储和配送系统能够实现快速、准确的货物运输。</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rPr>
                <a:t>自动化和智能化</a:t>
              </a:r>
              <a:endParaRPr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42557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人工智能技术能够通过收集和分析大量数据来了解用户的需求和喜好，进而提供个性化和定制化的产品和服务。例如，智能推荐系统可以根据用户的浏览历史和购买记录来推荐相关商品，提高用户的购物体验。人工智能技术能够通过收集和分析大量数据来了解用户的需求和喜好，进而提供个性化和定制化的产品和服务。例如，智能推荐系统可以根据用户的浏览历史和购买记录来推荐相关商品，提高用户的购物体验。</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个性化和定制化</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057910" y="1319530"/>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人工智能技术可以改善人与计算机之间的交互体验。随着智能手机和智能家居的普及，人工智能正逐渐融入到我们的个人生活中。例如，智能助手可以通过语音识别和自然语言处理技术，帮助我们处理日常事务和查询信息；在娱乐领域，人工智能可以通过推荐算法和个性化推荐系统，为我们提供更加个性化和精准的娱乐内容和推荐服务。</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语音助手、智能客服等人工智能应用使得人们可以通过自然语言与计算机进行交互，提高了交互的便捷性和效率。</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更好的交互体验</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人工智能技术在医疗保健领域的应用也带来了很多改变。智能化的诊断和治疗系统能够帮助医生更快、更准确地诊断疾病，并且可以根据患者的特定情况提供更好的治疗方案。此外，人工智能技术还可以加速药物研发和医疗器械的创新。</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更好的医疗保健</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169102" y="2502317"/>
            <a:ext cx="4767746" cy="1218894"/>
            <a:chOff x="2242632" y="2041909"/>
            <a:chExt cx="4767746" cy="1218894"/>
          </a:xfrm>
        </p:grpSpPr>
        <p:sp>
          <p:nvSpPr>
            <p:cNvPr id="6" name="文本框 5"/>
            <p:cNvSpPr txBox="1"/>
            <p:nvPr/>
          </p:nvSpPr>
          <p:spPr>
            <a:xfrm>
              <a:off x="2242632" y="2677238"/>
              <a:ext cx="4767746" cy="58356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区块链与万物互联</a:t>
              </a:r>
              <a:endParaRPr lang="zh-CN" altLang="en-US" sz="3200" b="1" dirty="0">
                <a:solidFill>
                  <a:schemeClr val="bg1"/>
                </a:solidFill>
                <a:latin typeface="+mj-ea"/>
              </a:endParaRPr>
            </a:p>
          </p:txBody>
        </p:sp>
        <p:sp>
          <p:nvSpPr>
            <p:cNvPr id="8" name="文本框 7"/>
            <p:cNvSpPr txBox="1"/>
            <p:nvPr/>
          </p:nvSpPr>
          <p:spPr>
            <a:xfrm>
              <a:off x="2242632" y="2041909"/>
              <a:ext cx="2422187" cy="706755"/>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05</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99607" y="2765207"/>
            <a:ext cx="3464234" cy="1218894"/>
            <a:chOff x="2242632" y="2041909"/>
            <a:chExt cx="3464234" cy="1218894"/>
          </a:xfrm>
        </p:grpSpPr>
        <p:sp>
          <p:nvSpPr>
            <p:cNvPr id="6" name="文本框 5"/>
            <p:cNvSpPr txBox="1"/>
            <p:nvPr/>
          </p:nvSpPr>
          <p:spPr>
            <a:xfrm>
              <a:off x="2242632" y="2677238"/>
              <a:ext cx="3464234" cy="583565"/>
            </a:xfrm>
            <a:prstGeom prst="rect">
              <a:avLst/>
            </a:prstGeom>
            <a:noFill/>
          </p:spPr>
          <p:txBody>
            <a:bodyPr wrap="square" lIns="0" tIns="45720" rIns="91440" bIns="45720" rtlCol="0">
              <a:spAutoFit/>
              <a:scene3d>
                <a:camera prst="orthographicFront"/>
                <a:lightRig rig="threePt" dir="t"/>
              </a:scene3d>
              <a:sp3d contourW="12700"/>
            </a:bodyPr>
            <a:lstStyle/>
            <a:p>
              <a:pPr lvl="0">
                <a:defRPr/>
              </a:pPr>
              <a:r>
                <a:rPr lang="zh-CN" altLang="en-US" sz="3200" b="1" dirty="0">
                  <a:solidFill>
                    <a:schemeClr val="bg1"/>
                  </a:solidFill>
                  <a:latin typeface="+mj-ea"/>
                  <a:sym typeface="+mn-ea"/>
                </a:rPr>
                <a:t>区块链与大数据</a:t>
              </a:r>
              <a:endParaRPr lang="zh-CN" altLang="en-US" sz="3200" b="1" dirty="0">
                <a:solidFill>
                  <a:schemeClr val="bg1"/>
                </a:solidFill>
                <a:latin typeface="+mj-ea"/>
                <a:ea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01</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045845" y="139001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区块链技术和万物互联是两个独立但相互关联的概念。区块链是一种去中心化、分布式的账本技术，它通过加密和共识算法确保了交易的安全性和可信性。而万物互联（Internet of Things，IoT）则是指通过各种物理设备和传感器的网络连接，实现物与物之间、物与人之间的信息交流和互动。</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区块链与万物互联的结合，可以为物联网提供更高的安全性、可信度和数据隐私保护。以下是关于区块链与万物互联如何相互影响的更详细论述。</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区块链与万物互联</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83832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随着物联网的快速发展，越来越多的设备和传感器被连接到互联网上，为我们提供了大量的实时数据和智能化的服务。然而，物联网的安全性和可信度问题也日益凸显，这就需要引入区块链技术来改善物联网的安全性和可信度。本文将详细探讨区块链如何改善物联网的安全性和可信度，包括其概念、应用场景以及可能面临的挑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95300" y="304259"/>
            <a:ext cx="11239501" cy="715714"/>
            <a:chOff x="495300" y="424579"/>
            <a:chExt cx="11239501" cy="715714"/>
          </a:xfrm>
        </p:grpSpPr>
        <p:sp>
          <p:nvSpPr>
            <p:cNvPr id="3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区块链改善物联网的安全性和可信度</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470025" y="197929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随着物联网技术的快速发展，越来越多的设备和传感器被连接到互联网上，大量的数据被收集和传输。然而，这也带来了隐私保护的挑战。区块链作为一种分布式账本技术，可以加强物联网数据的隐私保护。</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0963" y="421734"/>
            <a:ext cx="11476408" cy="681191"/>
            <a:chOff x="500963" y="542054"/>
            <a:chExt cx="11476408" cy="681191"/>
          </a:xfrm>
        </p:grpSpPr>
        <p:sp>
          <p:nvSpPr>
            <p:cNvPr id="32" name="Título 2"/>
            <p:cNvSpPr txBox="1"/>
            <p:nvPr/>
          </p:nvSpPr>
          <p:spPr>
            <a:xfrm>
              <a:off x="737870" y="542054"/>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区块链加强物联网数据的隐私保护</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175385" y="1508125"/>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随着科技的飞速发展，物联网（IoT）和区块链技术作为两大前沿科技领域，正逐渐改变着我们的生活和工作方式。物联网通过大量的传感器和设备实现万物互联，为各行各业提供了海量的实时数据；而区块链技术则以其去中心化、透明性和不可篡改性等特性，为数据的安全和可信度提供了强有力的保障。当这两者结合时，物联网提供的可靠数据输入将进一步增强区块链的价值，为各行各业带来更加深远的影响。</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0963" y="421734"/>
            <a:ext cx="11476408" cy="681191"/>
            <a:chOff x="500963" y="542054"/>
            <a:chExt cx="11476408" cy="681191"/>
          </a:xfrm>
        </p:grpSpPr>
        <p:sp>
          <p:nvSpPr>
            <p:cNvPr id="32" name="Título 2"/>
            <p:cNvSpPr txBox="1"/>
            <p:nvPr/>
          </p:nvSpPr>
          <p:spPr>
            <a:xfrm>
              <a:off x="737870" y="542054"/>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物联网提供可靠的数据输入，增强区块链的价值</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010285" y="1508760"/>
            <a:ext cx="9751695"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随着物联网的发展，设备之间的交互和合作越来越频繁。区块链可以提供基于智能合约的开放式支付和结算平台。设备可以通过区块链实现自动化的支付和结算，减少中间环节的参与和费用。</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智能合约可以定义设备之间的交易规则、价值流动和支付方式。设备可以直接在区块链上进行交易，并接收到货币或其他价值的支付。这样的机制可以简化支付和结算过程，提高交易的效率和透明度。</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总而言之，区块链与万物互联的结合为物联网提供了更高的安全性、可信度和隐私保护。</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0963" y="421734"/>
            <a:ext cx="11476408" cy="681191"/>
            <a:chOff x="500963" y="542054"/>
            <a:chExt cx="11476408" cy="681191"/>
          </a:xfrm>
        </p:grpSpPr>
        <p:sp>
          <p:nvSpPr>
            <p:cNvPr id="32" name="Título 2"/>
            <p:cNvSpPr txBox="1"/>
            <p:nvPr/>
          </p:nvSpPr>
          <p:spPr>
            <a:xfrm>
              <a:off x="737870" y="542054"/>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物联网中的设备付费和结算</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5"/>
          <p:cNvSpPr txBox="1"/>
          <p:nvPr/>
        </p:nvSpPr>
        <p:spPr>
          <a:xfrm>
            <a:off x="1057910" y="1413510"/>
            <a:ext cx="9116060" cy="2898775"/>
          </a:xfrm>
          <a:prstGeom prst="rect">
            <a:avLst/>
          </a:prstGeom>
          <a:noFill/>
        </p:spPr>
        <p:txBody>
          <a:bodyPr wrap="square" rtlCol="0">
            <a:noAutofit/>
          </a:bodyPr>
          <a:lstStyle/>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随着互联网的不断发展和智能设备的普及，我们正逐渐进入一个万物互联的时代。在这个时代，人们可以通过互联网随时随地连接和控制各种智能设备，实现更加智能化、便捷化的生活。然而，与之伴随而来的是庞大、复杂的数据交换和处理，以及对数据隐私和安全的不断挑战。</a:t>
            </a:r>
            <a:endParaRPr lang="zh-CN" altLang="en-US" sz="2400" dirty="0">
              <a:solidFill>
                <a:schemeClr val="bg1"/>
              </a:solidFill>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l"/>
              <a:defRPr/>
            </a:pPr>
            <a:r>
              <a:rPr lang="zh-CN" altLang="en-US" sz="2400" dirty="0">
                <a:solidFill>
                  <a:schemeClr val="bg1"/>
                </a:solidFill>
                <a:latin typeface="微软雅黑" panose="020B0503020204020204" pitchFamily="34" charset="-122"/>
                <a:ea typeface="微软雅黑" panose="020B0503020204020204" pitchFamily="34" charset="-122"/>
              </a:rPr>
              <a:t>在这样的背景下，区块链技术应运而生。区块链技术的出现不仅提供了一种新的数据管理和交换方式，而且它的去中心化、透明化和安全性特点也使其成为实现万物互联的理想选择。</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0963" y="421734"/>
            <a:ext cx="11476408" cy="681191"/>
            <a:chOff x="500963" y="542054"/>
            <a:chExt cx="11476408" cy="681191"/>
          </a:xfrm>
        </p:grpSpPr>
        <p:sp>
          <p:nvSpPr>
            <p:cNvPr id="32" name="Título 2"/>
            <p:cNvSpPr txBox="1"/>
            <p:nvPr/>
          </p:nvSpPr>
          <p:spPr>
            <a:xfrm>
              <a:off x="737870" y="542054"/>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区块链与万物互联的应用</a:t>
              </a:r>
              <a:endParaRPr lang="zh-CN" altLang="en-US" sz="4000" b="1" dirty="0">
                <a:solidFill>
                  <a:schemeClr val="bg1"/>
                </a:solidFill>
                <a:latin typeface="+mj-ea"/>
              </a:endParaRPr>
            </a:p>
          </p:txBody>
        </p:sp>
        <p:cxnSp>
          <p:nvCxnSpPr>
            <p:cNvPr id="3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37631" y="2599358"/>
            <a:ext cx="5603132" cy="923330"/>
          </a:xfrm>
          <a:prstGeom prst="rect">
            <a:avLst/>
          </a:prstGeom>
          <a:noFill/>
        </p:spPr>
        <p:txBody>
          <a:bodyPr wrap="square" lIns="0" tIns="45720" rIns="91440" bIns="45720" rtlCol="0">
            <a:spAutoFit/>
          </a:bodyPr>
          <a:lstStyle/>
          <a:p>
            <a:r>
              <a:rPr lang="zh-CN" altLang="en-US" sz="5400" b="1" dirty="0">
                <a:solidFill>
                  <a:schemeClr val="bg1"/>
                </a:solidFill>
                <a:latin typeface="+mj-ea"/>
                <a:ea typeface="+mj-ea"/>
              </a:rPr>
              <a:t>感谢您的观看</a:t>
            </a:r>
            <a:endParaRPr lang="zh-CN" altLang="en-US" sz="5400" b="1" dirty="0">
              <a:solidFill>
                <a:schemeClr val="bg1"/>
              </a:solidFill>
              <a:latin typeface="+mj-ea"/>
              <a:ea typeface="+mj-ea"/>
            </a:endParaRPr>
          </a:p>
        </p:txBody>
      </p:sp>
      <p:sp>
        <p:nvSpPr>
          <p:cNvPr id="7" name="文本框 6"/>
          <p:cNvSpPr txBox="1"/>
          <p:nvPr/>
        </p:nvSpPr>
        <p:spPr>
          <a:xfrm>
            <a:off x="6096000" y="3669403"/>
            <a:ext cx="4740613" cy="400110"/>
          </a:xfrm>
          <a:prstGeom prst="rect">
            <a:avLst/>
          </a:prstGeom>
          <a:noFill/>
        </p:spPr>
        <p:txBody>
          <a:bodyPr wrap="square" lIns="0" tIns="45720" rIns="91440" bIns="45720" rtlCol="0">
            <a:spAutoFit/>
          </a:bodyPr>
          <a:lstStyle/>
          <a:p>
            <a:r>
              <a:rPr lang="en-US" altLang="zh-CN" sz="2000" dirty="0">
                <a:solidFill>
                  <a:schemeClr val="bg1"/>
                </a:solidFill>
              </a:rPr>
              <a:t>Thank you for watching</a:t>
            </a:r>
            <a:endParaRPr lang="zh-CN" altLang="en-US" sz="20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区块链与大数据</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5" name="矩形 4"/>
          <p:cNvSpPr/>
          <p:nvPr/>
        </p:nvSpPr>
        <p:spPr>
          <a:xfrm>
            <a:off x="875662" y="1670058"/>
            <a:ext cx="10486882" cy="3322955"/>
          </a:xfrm>
          <a:prstGeom prst="rect">
            <a:avLst/>
          </a:prstGeom>
        </p:spPr>
        <p:txBody>
          <a:bodyPr wrap="square">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在信息时代浪潮中，区块链与大数据的发展已逐渐成为推动创新与进步的关键力量。前者为大数据应用奠定了坚实基础，后者则通过深度挖掘与价值提炼，进一步拓宽了区块链的应用领域。两者之间的紧密联系，不仅为各行各业带来前所未有的机遇，更推动了整个社会的数字化转型。</a:t>
            </a:r>
            <a:endParaRPr kumimoji="0"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sym typeface="+mn-ea"/>
                </a:rPr>
                <a:t>区块链与大数据</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00" name="文本框 99"/>
          <p:cNvSpPr txBox="1"/>
          <p:nvPr/>
        </p:nvSpPr>
        <p:spPr>
          <a:xfrm>
            <a:off x="495300" y="1368425"/>
            <a:ext cx="10954385" cy="3272790"/>
          </a:xfrm>
          <a:prstGeom prst="rect">
            <a:avLst/>
          </a:prstGeom>
          <a:noFill/>
          <a:ln w="9525">
            <a:noFill/>
          </a:ln>
        </p:spPr>
        <p:txBody>
          <a:bodyPr>
            <a:noAutofit/>
          </a:bodyPr>
          <a:p>
            <a:pPr indent="0"/>
            <a:r>
              <a:rPr lang="zh-CN" sz="2400" b="1">
                <a:solidFill>
                  <a:schemeClr val="bg1"/>
                </a:solidFill>
                <a:ea typeface="宋体" panose="02010600030101010101" pitchFamily="2" charset="-122"/>
              </a:rPr>
              <a:t>区块链技术为大数据的安全存储与隐私保护提供了有力保障。</a:t>
            </a:r>
            <a:endParaRPr lang="zh-CN" sz="2400" b="1">
              <a:solidFill>
                <a:schemeClr val="bg1"/>
              </a:solidFill>
              <a:ea typeface="宋体" panose="02010600030101010101" pitchFamily="2" charset="-122"/>
            </a:endParaRPr>
          </a:p>
          <a:p>
            <a:pPr indent="0"/>
            <a:r>
              <a:rPr lang="zh-CN" sz="2400" b="1">
                <a:solidFill>
                  <a:schemeClr val="bg1"/>
                </a:solidFill>
                <a:ea typeface="宋体" panose="02010600030101010101" pitchFamily="2" charset="-122"/>
              </a:rPr>
              <a:t>大数据时代，数据安全和隐私保护成为关注焦点。区块链的去中心化特性和高级加密算法确保数据在分布式账本中安全存储与流转。这种独特的数据保护机制为大数据广泛应用奠定了安全基石，保障了数据安全性和隐私性。</a:t>
            </a:r>
            <a:endParaRPr lang="zh-CN" sz="2400" b="1">
              <a:solidFill>
                <a:schemeClr val="bg1"/>
              </a:solidFill>
              <a:ea typeface="宋体" panose="02010600030101010101" pitchFamily="2" charset="-122"/>
            </a:endParaRPr>
          </a:p>
          <a:p>
            <a:pPr indent="0"/>
            <a:endParaRPr lang="zh-CN" altLang="en-US" sz="2400" b="1">
              <a:solidFill>
                <a:schemeClr val="bg1"/>
              </a:solidFill>
              <a:ea typeface="宋体" panose="02010600030101010101" pitchFamily="2" charset="-122"/>
            </a:endParaRPr>
          </a:p>
          <a:p>
            <a:pPr indent="0"/>
            <a:r>
              <a:rPr lang="zh-CN" altLang="en-US" sz="2800" b="1">
                <a:solidFill>
                  <a:schemeClr val="bg1"/>
                </a:solidFill>
                <a:ea typeface="宋体" panose="02010600030101010101" pitchFamily="2" charset="-122"/>
              </a:rPr>
              <a:t>1.去中心化特性确保数据安全</a:t>
            </a:r>
            <a:endParaRPr lang="zh-CN" altLang="en-US" sz="2800" b="1">
              <a:solidFill>
                <a:schemeClr val="bg1"/>
              </a:solidFill>
              <a:ea typeface="宋体" panose="02010600030101010101" pitchFamily="2" charset="-122"/>
            </a:endParaRPr>
          </a:p>
          <a:p>
            <a:pPr indent="0"/>
            <a:endParaRPr lang="zh-CN" altLang="en-US" sz="2800" b="1">
              <a:solidFill>
                <a:schemeClr val="bg1"/>
              </a:solidFill>
              <a:ea typeface="宋体" panose="02010600030101010101" pitchFamily="2" charset="-122"/>
            </a:endParaRPr>
          </a:p>
          <a:p>
            <a:pPr indent="0"/>
            <a:r>
              <a:rPr lang="zh-CN" altLang="en-US" sz="2800" b="1">
                <a:solidFill>
                  <a:schemeClr val="bg1"/>
                </a:solidFill>
                <a:ea typeface="宋体" panose="02010600030101010101" pitchFamily="2" charset="-122"/>
              </a:rPr>
              <a:t>2.高级加密算法保障数据隐私</a:t>
            </a:r>
            <a:endParaRPr lang="zh-CN" altLang="en-US" sz="2800" b="1">
              <a:solidFill>
                <a:schemeClr val="bg1"/>
              </a:solidFill>
              <a:ea typeface="宋体" panose="02010600030101010101" pitchFamily="2" charset="-122"/>
            </a:endParaRPr>
          </a:p>
        </p:txBody>
      </p:sp>
    </p:spTree>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5300" y="304259"/>
            <a:ext cx="11239501" cy="715714"/>
            <a:chOff x="495300" y="424579"/>
            <a:chExt cx="11239501" cy="715714"/>
          </a:xfrm>
        </p:grpSpPr>
        <p:sp>
          <p:nvSpPr>
            <p:cNvPr id="42"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zh-CN" altLang="en-US" sz="4000" b="1" dirty="0">
                  <a:solidFill>
                    <a:schemeClr val="bg1"/>
                  </a:solidFill>
                  <a:latin typeface="+mj-ea"/>
                </a:rPr>
                <a:t>区块链如何推动海运货物追踪的‘改革’</a:t>
              </a:r>
              <a:endParaRPr lang="zh-CN" altLang="en-US" sz="4000" b="1" dirty="0">
                <a:solidFill>
                  <a:schemeClr val="bg1"/>
                </a:solidFill>
                <a:latin typeface="+mj-ea"/>
              </a:endParaRPr>
            </a:p>
          </p:txBody>
        </p:sp>
        <p:cxnSp>
          <p:nvCxnSpPr>
            <p:cNvPr id="43"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Rectangle 2"/>
          <p:cNvSpPr>
            <a:spLocks noChangeArrowheads="1"/>
          </p:cNvSpPr>
          <p:nvPr/>
        </p:nvSpPr>
        <p:spPr bwMode="auto">
          <a:xfrm>
            <a:off x="1985210" y="1624262"/>
            <a:ext cx="1679517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圆角矩形 2"/>
          <p:cNvSpPr/>
          <p:nvPr/>
        </p:nvSpPr>
        <p:spPr>
          <a:xfrm>
            <a:off x="938956" y="2949709"/>
            <a:ext cx="3264363" cy="3167591"/>
          </a:xfrm>
          <a:prstGeom prst="roundRect">
            <a:avLst>
              <a:gd name="adj" fmla="val 945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5" name="组合 4"/>
          <p:cNvGrpSpPr/>
          <p:nvPr/>
        </p:nvGrpSpPr>
        <p:grpSpPr>
          <a:xfrm>
            <a:off x="1578644"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6"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7" name="椭圆 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8" name="椭圆 7"/>
          <p:cNvSpPr/>
          <p:nvPr/>
        </p:nvSpPr>
        <p:spPr>
          <a:xfrm>
            <a:off x="3050760"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9" name="矩形 8"/>
          <p:cNvSpPr/>
          <p:nvPr/>
        </p:nvSpPr>
        <p:spPr>
          <a:xfrm>
            <a:off x="1663593" y="1746421"/>
            <a:ext cx="1716268" cy="1322070"/>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区块链的不可篡改性确保大数据的真实性和可信度</a:t>
            </a:r>
            <a:endParaRPr lang="zh-CN" altLang="en-US" sz="2000" dirty="0">
              <a:solidFill>
                <a:schemeClr val="bg1"/>
              </a:solidFill>
              <a:latin typeface="+mn-ea"/>
              <a:cs typeface="+mn-ea"/>
              <a:sym typeface="+mn-lt"/>
            </a:endParaRPr>
          </a:p>
        </p:txBody>
      </p:sp>
      <p:sp>
        <p:nvSpPr>
          <p:cNvPr id="10" name="圆角矩形 8"/>
          <p:cNvSpPr/>
          <p:nvPr/>
        </p:nvSpPr>
        <p:spPr>
          <a:xfrm>
            <a:off x="4562716" y="2949707"/>
            <a:ext cx="3264363" cy="3167591"/>
          </a:xfrm>
          <a:prstGeom prst="roundRect">
            <a:avLst>
              <a:gd name="adj" fmla="val 7846"/>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1" name="圆角矩形 9"/>
          <p:cNvSpPr/>
          <p:nvPr/>
        </p:nvSpPr>
        <p:spPr>
          <a:xfrm>
            <a:off x="8208235" y="2949706"/>
            <a:ext cx="3264363" cy="3167591"/>
          </a:xfrm>
          <a:prstGeom prst="roundRect">
            <a:avLst>
              <a:gd name="adj" fmla="val 7445"/>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nvGrpSpPr>
          <p:cNvPr id="12" name="组合 11"/>
          <p:cNvGrpSpPr/>
          <p:nvPr/>
        </p:nvGrpSpPr>
        <p:grpSpPr>
          <a:xfrm>
            <a:off x="5229936" y="1499077"/>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3"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grpSp>
        <p:nvGrpSpPr>
          <p:cNvPr id="15" name="组合 14"/>
          <p:cNvGrpSpPr/>
          <p:nvPr/>
        </p:nvGrpSpPr>
        <p:grpSpPr>
          <a:xfrm>
            <a:off x="8875455" y="1440529"/>
            <a:ext cx="1929923" cy="1929923"/>
            <a:chOff x="304800" y="673100"/>
            <a:chExt cx="4000500" cy="4000500"/>
          </a:xfrm>
          <a:solidFill>
            <a:srgbClr val="1689A0"/>
          </a:solidFill>
          <a:effectLst>
            <a:outerShdw blurRad="444500" dist="254000" dir="8100000" algn="tr" rotWithShape="0">
              <a:prstClr val="black">
                <a:alpha val="50000"/>
              </a:prstClr>
            </a:outerShdw>
          </a:effectLst>
        </p:grpSpPr>
        <p:sp>
          <p:nvSpPr>
            <p:cNvPr id="16"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cs typeface="+mn-ea"/>
                <a:sym typeface="+mn-lt"/>
              </a:endParaRPr>
            </a:p>
          </p:txBody>
        </p:sp>
      </p:grpSp>
      <p:sp>
        <p:nvSpPr>
          <p:cNvPr id="18" name="椭圆 17"/>
          <p:cNvSpPr/>
          <p:nvPr/>
        </p:nvSpPr>
        <p:spPr>
          <a:xfrm>
            <a:off x="6772929"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19" name="椭圆 18"/>
          <p:cNvSpPr/>
          <p:nvPr/>
        </p:nvSpPr>
        <p:spPr>
          <a:xfrm>
            <a:off x="10421335" y="2700833"/>
            <a:ext cx="497747" cy="497747"/>
          </a:xfrm>
          <a:prstGeom prst="ellipse">
            <a:avLst/>
          </a:prstGeom>
          <a:solidFill>
            <a:srgbClr val="11D1C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22" name="TextBox 20"/>
          <p:cNvSpPr txBox="1"/>
          <p:nvPr/>
        </p:nvSpPr>
        <p:spPr>
          <a:xfrm>
            <a:off x="1291155" y="3428729"/>
            <a:ext cx="2592288" cy="2538730"/>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1.共识机制确保数据一致性</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区块链技术采用共识机制，如工作量证明（PoW）等，对数据进行验证和确认。所有参与节点需达成共识，才能将数据写入区块链，确保了数据的一致性。</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2. 时间戳技术防止数据篡改</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区块链为每个数据记录分配时间戳，确保数据按照时间顺序排列。一旦数据被记录，时间戳将无法更改。这为数据的真实性和可信度提供了有力保障。</a:t>
            </a:r>
            <a:endParaRPr lang="zh-CN" altLang="en-US" sz="1100" dirty="0">
              <a:solidFill>
                <a:schemeClr val="bg1"/>
              </a:solidFill>
              <a:cs typeface="+mn-ea"/>
              <a:sym typeface="+mn-lt"/>
            </a:endParaRPr>
          </a:p>
        </p:txBody>
      </p:sp>
      <p:sp>
        <p:nvSpPr>
          <p:cNvPr id="23" name="TextBox 21"/>
          <p:cNvSpPr txBox="1"/>
          <p:nvPr/>
        </p:nvSpPr>
        <p:spPr>
          <a:xfrm>
            <a:off x="4692650" y="3387090"/>
            <a:ext cx="2844800" cy="2538730"/>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100" dirty="0">
                <a:solidFill>
                  <a:schemeClr val="bg1"/>
                </a:solidFill>
                <a:cs typeface="+mn-ea"/>
                <a:sym typeface="+mn-lt"/>
              </a:rPr>
              <a:t>1.去中心化特性简化数据交换流程</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区块链技术采用去中心化的网络架构，数据交换不再依赖于中心化机构，而是通过点对点的网络进行。这降低了数据流通的成本，提高了数据交换的效率。</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2.智能合约实现数据自动化处理</a:t>
            </a:r>
            <a:endParaRPr lang="zh-CN" altLang="en-US" sz="1100" dirty="0">
              <a:solidFill>
                <a:schemeClr val="bg1"/>
              </a:solidFill>
              <a:cs typeface="+mn-ea"/>
              <a:sym typeface="+mn-lt"/>
            </a:endParaRPr>
          </a:p>
          <a:p>
            <a:pPr fontAlgn="base">
              <a:lnSpc>
                <a:spcPct val="150000"/>
              </a:lnSpc>
              <a:spcBef>
                <a:spcPct val="0"/>
              </a:spcBef>
              <a:spcAft>
                <a:spcPct val="0"/>
              </a:spcAft>
            </a:pPr>
            <a:r>
              <a:rPr lang="zh-CN" altLang="en-US" sz="1100" dirty="0">
                <a:solidFill>
                  <a:schemeClr val="bg1"/>
                </a:solidFill>
                <a:cs typeface="+mn-ea"/>
                <a:sym typeface="+mn-lt"/>
              </a:rPr>
              <a:t>区块链技术中的智能合约，是一种自动执行的程序，可实现数据的自动化处理和交换。通过编写业务逻辑和条件，智能合约能够在满足条件时自动执行数据交换，进一步简化流程。</a:t>
            </a:r>
            <a:endParaRPr lang="zh-CN" altLang="en-US" sz="1100" dirty="0">
              <a:solidFill>
                <a:schemeClr val="bg1"/>
              </a:solidFill>
              <a:cs typeface="+mn-ea"/>
              <a:sym typeface="+mn-lt"/>
            </a:endParaRPr>
          </a:p>
        </p:txBody>
      </p:sp>
      <p:sp>
        <p:nvSpPr>
          <p:cNvPr id="24" name="TextBox 22"/>
          <p:cNvSpPr txBox="1"/>
          <p:nvPr/>
        </p:nvSpPr>
        <p:spPr>
          <a:xfrm>
            <a:off x="8235637" y="3577203"/>
            <a:ext cx="3264363" cy="2031365"/>
          </a:xfrm>
          <a:prstGeom prst="rect">
            <a:avLst/>
          </a:prstGeom>
          <a:noFill/>
        </p:spPr>
        <p:txBody>
          <a:bodyPr wrap="square" lIns="0" tIns="0" rIns="0" bIns="0" rtlCol="0">
            <a:spAutoFit/>
          </a:bodyPr>
          <a:lstStyle/>
          <a:p>
            <a:pPr fontAlgn="base">
              <a:lnSpc>
                <a:spcPct val="150000"/>
              </a:lnSpc>
              <a:spcBef>
                <a:spcPct val="0"/>
              </a:spcBef>
              <a:spcAft>
                <a:spcPct val="0"/>
              </a:spcAft>
            </a:pPr>
            <a:r>
              <a:rPr sz="1100" dirty="0">
                <a:solidFill>
                  <a:schemeClr val="bg1"/>
                </a:solidFill>
                <a:cs typeface="+mn-ea"/>
                <a:sym typeface="+mn-lt"/>
              </a:rPr>
              <a:t>1.智能合约确保数据交易可信</a:t>
            </a:r>
            <a:endParaRPr sz="1100" dirty="0">
              <a:solidFill>
                <a:schemeClr val="bg1"/>
              </a:solidFill>
              <a:cs typeface="+mn-ea"/>
              <a:sym typeface="+mn-lt"/>
            </a:endParaRPr>
          </a:p>
          <a:p>
            <a:pPr fontAlgn="base">
              <a:lnSpc>
                <a:spcPct val="150000"/>
              </a:lnSpc>
              <a:spcBef>
                <a:spcPct val="0"/>
              </a:spcBef>
              <a:spcAft>
                <a:spcPct val="0"/>
              </a:spcAft>
            </a:pPr>
            <a:r>
              <a:rPr sz="1100" dirty="0">
                <a:solidFill>
                  <a:schemeClr val="bg1"/>
                </a:solidFill>
                <a:cs typeface="+mn-ea"/>
                <a:sym typeface="+mn-lt"/>
              </a:rPr>
              <a:t>区块链技术中的智能合约，可实现数据资产的自动化交易和清算。通过透明、公正的程序，智能合约确保了数据交易的可信度。</a:t>
            </a:r>
            <a:endParaRPr sz="1100" dirty="0">
              <a:solidFill>
                <a:schemeClr val="bg1"/>
              </a:solidFill>
              <a:cs typeface="+mn-ea"/>
              <a:sym typeface="+mn-lt"/>
            </a:endParaRPr>
          </a:p>
          <a:p>
            <a:pPr fontAlgn="base">
              <a:lnSpc>
                <a:spcPct val="150000"/>
              </a:lnSpc>
              <a:spcBef>
                <a:spcPct val="0"/>
              </a:spcBef>
              <a:spcAft>
                <a:spcPct val="0"/>
              </a:spcAft>
            </a:pPr>
            <a:r>
              <a:rPr sz="1100" dirty="0">
                <a:solidFill>
                  <a:schemeClr val="bg1"/>
                </a:solidFill>
                <a:cs typeface="+mn-ea"/>
                <a:sym typeface="+mn-lt"/>
              </a:rPr>
              <a:t>2.去中心化交易平台提高数据交易效率</a:t>
            </a:r>
            <a:endParaRPr sz="1100" dirty="0">
              <a:solidFill>
                <a:schemeClr val="bg1"/>
              </a:solidFill>
              <a:cs typeface="+mn-ea"/>
              <a:sym typeface="+mn-lt"/>
            </a:endParaRPr>
          </a:p>
          <a:p>
            <a:pPr fontAlgn="base">
              <a:lnSpc>
                <a:spcPct val="150000"/>
              </a:lnSpc>
              <a:spcBef>
                <a:spcPct val="0"/>
              </a:spcBef>
              <a:spcAft>
                <a:spcPct val="0"/>
              </a:spcAft>
            </a:pPr>
            <a:r>
              <a:rPr sz="1100" dirty="0">
                <a:solidFill>
                  <a:schemeClr val="bg1"/>
                </a:solidFill>
                <a:cs typeface="+mn-ea"/>
                <a:sym typeface="+mn-lt"/>
              </a:rPr>
              <a:t>区块链技术构建的去中心化交易平台，消除了传统交易中的中间环节，实现了数据资产的直接交易。这降低了数据交易的成本，提高了数据资产的流通效率。</a:t>
            </a:r>
            <a:endParaRPr sz="1100" dirty="0">
              <a:solidFill>
                <a:schemeClr val="bg1"/>
              </a:solidFill>
              <a:cs typeface="+mn-ea"/>
              <a:sym typeface="+mn-lt"/>
            </a:endParaRPr>
          </a:p>
        </p:txBody>
      </p:sp>
      <p:sp>
        <p:nvSpPr>
          <p:cNvPr id="25" name="矩形 24"/>
          <p:cNvSpPr/>
          <p:nvPr/>
        </p:nvSpPr>
        <p:spPr>
          <a:xfrm>
            <a:off x="5336632" y="1745989"/>
            <a:ext cx="1716268" cy="1322070"/>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区块链技术为大数据的共享与交换提供了便捷通道</a:t>
            </a:r>
            <a:endParaRPr lang="zh-CN" altLang="en-US" sz="2000" dirty="0">
              <a:solidFill>
                <a:schemeClr val="bg1"/>
              </a:solidFill>
              <a:latin typeface="+mn-ea"/>
              <a:cs typeface="+mn-ea"/>
              <a:sym typeface="+mn-lt"/>
            </a:endParaRPr>
          </a:p>
        </p:txBody>
      </p:sp>
      <p:sp>
        <p:nvSpPr>
          <p:cNvPr id="26" name="矩形 25"/>
          <p:cNvSpPr/>
          <p:nvPr/>
        </p:nvSpPr>
        <p:spPr>
          <a:xfrm>
            <a:off x="9009685" y="1934569"/>
            <a:ext cx="1716268" cy="1014730"/>
          </a:xfrm>
          <a:prstGeom prst="rect">
            <a:avLst/>
          </a:prstGeom>
        </p:spPr>
        <p:txBody>
          <a:bodyPr wrap="square">
            <a:spAutoFit/>
          </a:bodyPr>
          <a:lstStyle/>
          <a:p>
            <a:pPr algn="ctr" fontAlgn="base">
              <a:spcBef>
                <a:spcPct val="0"/>
              </a:spcBef>
              <a:spcAft>
                <a:spcPct val="0"/>
              </a:spcAft>
            </a:pPr>
            <a:r>
              <a:rPr lang="zh-CN" altLang="en-US" sz="2000" dirty="0">
                <a:solidFill>
                  <a:schemeClr val="bg1"/>
                </a:solidFill>
                <a:latin typeface="+mn-ea"/>
                <a:cs typeface="+mn-ea"/>
                <a:sym typeface="+mn-lt"/>
              </a:rPr>
              <a:t>区块链技术使数据资产交易成为可能</a:t>
            </a:r>
            <a:endParaRPr lang="zh-CN" altLang="en-US" sz="2000" dirty="0">
              <a:solidFill>
                <a:schemeClr val="bg1"/>
              </a:solidFill>
              <a:latin typeface="+mn-ea"/>
              <a:cs typeface="+mn-ea"/>
              <a:sym typeface="+mn-lt"/>
            </a:endParaRPr>
          </a:p>
        </p:txBody>
      </p:sp>
    </p:spTree>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169102" y="2502317"/>
            <a:ext cx="4767746" cy="1218894"/>
            <a:chOff x="2242632" y="2041909"/>
            <a:chExt cx="4767746" cy="1218894"/>
          </a:xfrm>
        </p:grpSpPr>
        <p:sp>
          <p:nvSpPr>
            <p:cNvPr id="6" name="文本框 5"/>
            <p:cNvSpPr txBox="1"/>
            <p:nvPr/>
          </p:nvSpPr>
          <p:spPr>
            <a:xfrm>
              <a:off x="2242632" y="2677238"/>
              <a:ext cx="4767746" cy="583565"/>
            </a:xfrm>
            <a:prstGeom prst="rect">
              <a:avLst/>
            </a:prstGeom>
            <a:noFill/>
          </p:spPr>
          <p:txBody>
            <a:bodyPr wrap="square" lIns="0" tIns="45720" rIns="91440" bIns="45720" rtlCol="0">
              <a:spAutoFit/>
              <a:scene3d>
                <a:camera prst="orthographicFront"/>
                <a:lightRig rig="threePt" dir="t"/>
              </a:scene3d>
              <a:sp3d contourW="12700"/>
            </a:bodyPr>
            <a:lstStyle/>
            <a:p>
              <a:pPr>
                <a:defRPr/>
              </a:pPr>
              <a:r>
                <a:rPr lang="zh-CN" altLang="en-US" sz="3200" b="1" dirty="0">
                  <a:solidFill>
                    <a:schemeClr val="bg1"/>
                  </a:solidFill>
                  <a:latin typeface="+mj-ea"/>
                </a:rPr>
                <a:t>区块链与元宇宙</a:t>
              </a:r>
              <a:endParaRPr lang="zh-CN" altLang="en-US" sz="3200" b="1" dirty="0">
                <a:solidFill>
                  <a:schemeClr val="bg1"/>
                </a:solidFill>
                <a:latin typeface="+mj-ea"/>
              </a:endParaRPr>
            </a:p>
          </p:txBody>
        </p:sp>
        <p:sp>
          <p:nvSpPr>
            <p:cNvPr id="8" name="文本框 7"/>
            <p:cNvSpPr txBox="1"/>
            <p:nvPr/>
          </p:nvSpPr>
          <p:spPr>
            <a:xfrm>
              <a:off x="2242632" y="2041909"/>
              <a:ext cx="2422187" cy="707886"/>
            </a:xfrm>
            <a:prstGeom prst="rect">
              <a:avLst/>
            </a:prstGeom>
            <a:noFill/>
          </p:spPr>
          <p:txBody>
            <a:bodyPr wrap="square" lIns="0" tIns="45720" rIns="91440" bIns="45720" rtlCol="0">
              <a:spAutoFit/>
            </a:bodyPr>
            <a:lstStyle/>
            <a:p>
              <a:r>
                <a:rPr lang="en-US" altLang="zh-CN" sz="4000" b="1" dirty="0">
                  <a:solidFill>
                    <a:schemeClr val="bg1"/>
                  </a:solidFill>
                  <a:latin typeface="+mj-lt"/>
                  <a:cs typeface="Impact" panose="020B0806030902050204" charset="0"/>
                </a:rPr>
                <a:t>PART 02</a:t>
              </a:r>
              <a:endParaRPr lang="en-US" altLang="zh-CN" sz="4000" b="1" dirty="0">
                <a:solidFill>
                  <a:schemeClr val="bg1"/>
                </a:solidFill>
                <a:latin typeface="+mj-lt"/>
                <a:cs typeface="Impact" panose="020B080603090205020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sz="4000" b="1" dirty="0">
                  <a:solidFill>
                    <a:schemeClr val="bg1"/>
                  </a:solidFill>
                  <a:latin typeface="+mj-ea"/>
                  <a:sym typeface="+mn-ea"/>
                </a:rPr>
                <a:t>区块链与元宇宙</a:t>
              </a:r>
              <a:endParaRPr lang="zh-CN" altLang="en-US" sz="4000" b="1" dirty="0">
                <a:solidFill>
                  <a:schemeClr val="bg1"/>
                </a:solidFill>
                <a:latin typeface="+mj-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1609090" y="1919605"/>
            <a:ext cx="7998460" cy="3238500"/>
          </a:xfrm>
          <a:prstGeom prst="rect">
            <a:avLst/>
          </a:prstGeom>
          <a:ln>
            <a:solidFill>
              <a:schemeClr val="bg1"/>
            </a:solidFill>
          </a:ln>
        </p:spPr>
        <p:style>
          <a:lnRef idx="2">
            <a:schemeClr val="accent6"/>
          </a:lnRef>
          <a:fillRef idx="0">
            <a:srgbClr val="FFFFFF"/>
          </a:fillRef>
          <a:effectRef idx="0">
            <a:srgbClr val="FFFFFF"/>
          </a:effectRef>
          <a:fontRef idx="minor">
            <a:schemeClr val="tx1"/>
          </a:fontRef>
        </p:style>
        <p:txBody>
          <a:bodyPr>
            <a:noAutofit/>
          </a:bodyPr>
          <a:p>
            <a:pPr indent="127000"/>
            <a:r>
              <a:rPr lang="en-US" altLang="zh-CN" sz="3200" b="1">
                <a:solidFill>
                  <a:schemeClr val="bg1"/>
                </a:solidFill>
                <a:ea typeface="宋体" panose="02010600030101010101" pitchFamily="2" charset="-122"/>
              </a:rPr>
              <a:t>  </a:t>
            </a:r>
            <a:endParaRPr lang="en-US" altLang="zh-CN" sz="3200" b="1">
              <a:solidFill>
                <a:schemeClr val="bg1"/>
              </a:solidFill>
              <a:ea typeface="宋体" panose="02010600030101010101" pitchFamily="2" charset="-122"/>
            </a:endParaRPr>
          </a:p>
          <a:p>
            <a:pPr indent="127000"/>
            <a:r>
              <a:rPr lang="zh-CN" sz="3200" b="1">
                <a:solidFill>
                  <a:schemeClr val="bg1"/>
                </a:solidFill>
                <a:ea typeface="宋体" panose="02010600030101010101" pitchFamily="2" charset="-122"/>
              </a:rPr>
              <a:t>区块链与元宇宙的结合是一种前沿技术融合，可以为虚拟世界带来更加开放、透明和可持的环境。本文将详细探讨区块链与元宇宙的概念、应用场景以及可能面临的挑战。</a:t>
            </a:r>
            <a:endParaRPr lang="zh-CN" altLang="en-US" sz="3200" b="1">
              <a:solidFill>
                <a:schemeClr val="bg1"/>
              </a:solidFill>
              <a:ea typeface="宋体" panose="02010600030101010101" pitchFamily="2" charset="-122"/>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95300" y="304259"/>
            <a:ext cx="11239501" cy="715714"/>
            <a:chOff x="495300" y="424579"/>
            <a:chExt cx="11239501" cy="715714"/>
          </a:xfrm>
        </p:grpSpPr>
        <p:sp>
          <p:nvSpPr>
            <p:cNvPr id="46" name="Título 2"/>
            <p:cNvSpPr txBox="1"/>
            <p:nvPr/>
          </p:nvSpPr>
          <p:spPr>
            <a:xfrm>
              <a:off x="495300" y="424579"/>
              <a:ext cx="11239501" cy="681191"/>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sz="4000" b="1" dirty="0">
                  <a:solidFill>
                    <a:schemeClr val="bg1"/>
                  </a:solidFill>
                  <a:latin typeface="+mj-ea"/>
                  <a:sym typeface="+mn-ea"/>
                </a:rPr>
                <a:t>区块链与元宇宙的概念</a:t>
              </a:r>
              <a:endParaRPr sz="4000" b="1" dirty="0">
                <a:solidFill>
                  <a:schemeClr val="bg1"/>
                </a:solidFill>
                <a:latin typeface="+mj-ea"/>
                <a:sym typeface="+mn-ea"/>
              </a:endParaRPr>
            </a:p>
          </p:txBody>
        </p:sp>
        <p:cxnSp>
          <p:nvCxnSpPr>
            <p:cNvPr id="47" name="Conector recto 178"/>
            <p:cNvCxnSpPr/>
            <p:nvPr/>
          </p:nvCxnSpPr>
          <p:spPr>
            <a:xfrm>
              <a:off x="500963" y="1140293"/>
              <a:ext cx="67447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304290" y="1528445"/>
            <a:ext cx="8872220" cy="3969385"/>
          </a:xfrm>
          <a:prstGeom prst="rect">
            <a:avLst/>
          </a:prstGeom>
          <a:no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1.区块链：区块链是一种分布式账本技术，它通过去中心化的方式记录和验证交易数据，确保交易的透明性和安全性。区块链的核心特征包括去中心化、不可篡改、共识机制和智能合约等。</a:t>
            </a:r>
            <a:endParaRPr kumimoji="0" lang="zh-CN" altLang="en-US"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rPr>
              <a:t>2.元宇宙：元宇宙是一个虚拟的、与现实世界相互连接的数字空间。在元宇宙中，用户可以通过虚拟现实技术与其他用户进行交互、创造、分享和交易虚拟资产。元宇宙的核心特征包括沉浸性体验、互动性、开放性和可持续性等。</a:t>
            </a:r>
            <a:endParaRPr kumimoji="0" lang="zh-CN" altLang="en-US" sz="2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Tree>
  </p:cSld>
  <p:clrMapOvr>
    <a:masterClrMapping/>
  </p:clrMapOvr>
  <p:transition spd="med">
    <p:pull/>
  </p:transition>
</p:sld>
</file>

<file path=ppt/tags/tag1.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10.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1.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2.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3.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4.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5.xml><?xml version="1.0" encoding="utf-8"?>
<p:tagLst xmlns:p="http://schemas.openxmlformats.org/presentationml/2006/main">
  <p:tag name="KSO_WM_DIAGRAM_VIRTUALLY_FRAME" val="{&quot;height&quot;:207.8506299212598,&quot;left&quot;:473.8723622047244,&quot;top&quot;:145.03448818897635,&quot;width&quot;:411.57433070866136}"/>
</p:tagLst>
</file>

<file path=ppt/tags/tag16.xml><?xml version="1.0" encoding="utf-8"?>
<p:tagLst xmlns:p="http://schemas.openxmlformats.org/presentationml/2006/main">
  <p:tag name="ISLIDE TOOLS.GUIDESSETTING" val="{&quot;Id&quot;:&quot;4446a1f9-6d96-4284-a752-77f8ee4e1af4&quot;,&quot;Name&quot;:&quot;常规参考线&quot;,&quot;HeaderHeight&quot;:9.0,&quot;FooterHeight&quot;:7.6000000000000005,&quot;SideMargin&quot;:4.5,&quot;TopMargin&quot;:0.0,&quot;BottomMargin&quot;:0.0,&quot;IntervalMargin&quot;:0.0}"/>
  <p:tag name="ISLIDE.GUIDESSETTING" val="{&quot;Id&quot;:&quot;4d791bc5-fcb1-4065-9c10-9d480cfbd529&quot;,&quot;Name&quot;:&quot;常规参考线&quot;,&quot;HeaderHeight&quot;:9.1836734693877489,&quot;FooterHeight&quot;:0.0,&quot;SideMargin&quot;:4.1000000000000005,&quot;TopMargin&quot;:5.1000000000000005,&quot;BottomMargin&quot;:5.7,&quot;IntervalMargin&quot;:0.0,&quot;SettingType&quot;:&quot;Custom&quot;}"/>
  <p:tag name="commondata" val="eyJjb3VudCI6MiwiaGRpZCI6ImY5MDE4NjM2OGIxNGU4MDJlYjk5NGQ2NGEzZGJlYzNiIiwidXNlckNvdW50IjoyfQ=="/>
</p:tagLst>
</file>

<file path=ppt/tags/tag2.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3.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4.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5.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6.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7.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8.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ags/tag9.xml><?xml version="1.0" encoding="utf-8"?>
<p:tagLst xmlns:p="http://schemas.openxmlformats.org/presentationml/2006/main">
  <p:tag name="KSO_WM_DIAGRAM_VIRTUALLY_FRAME" val="{&quot;height&quot;:225.75062992125982,&quot;left&quot;:473.8723622047244,&quot;top&quot;:127.13448818897636,&quot;width&quot;:411.57433070866136}"/>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zg2gmcrg">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6110</Words>
  <Application>WPS 演示</Application>
  <PresentationFormat>自定义</PresentationFormat>
  <Paragraphs>221</Paragraphs>
  <Slides>36</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Arial</vt:lpstr>
      <vt:lpstr>宋体</vt:lpstr>
      <vt:lpstr>Wingdings</vt:lpstr>
      <vt:lpstr>Impact</vt:lpstr>
      <vt:lpstr>Arial</vt:lpstr>
      <vt:lpstr>微软雅黑</vt:lpstr>
      <vt:lpstr>Calibri</vt:lpstr>
      <vt:lpstr>Century Gothic</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霍佳佳</cp:lastModifiedBy>
  <cp:revision>32</cp:revision>
  <dcterms:created xsi:type="dcterms:W3CDTF">2019-09-22T02:56:00Z</dcterms:created>
  <dcterms:modified xsi:type="dcterms:W3CDTF">2024-06-26T12:16:02Z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KSOTemplateUUID">
    <vt:lpwstr>v1.0_mb_xFN2afPY6jfkSh0nO2YIWg==</vt:lpwstr>
  </property>
  <property fmtid="{D5CDD505-2E9C-101B-9397-08002B2CF9AE}" pid="4" name="ICV">
    <vt:lpwstr>88D54343F46445F6A1595E485F6ED9E1_11</vt:lpwstr>
  </property>
</Properties>
</file>